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453" r:id="rId3"/>
    <p:sldId id="454" r:id="rId4"/>
    <p:sldId id="455" r:id="rId5"/>
    <p:sldId id="458" r:id="rId6"/>
    <p:sldId id="457" r:id="rId7"/>
    <p:sldId id="456" r:id="rId8"/>
    <p:sldId id="462" r:id="rId9"/>
    <p:sldId id="459" r:id="rId10"/>
    <p:sldId id="463" r:id="rId11"/>
    <p:sldId id="4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51806-AA7A-4F07-9BAA-361DFD3C5ED8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CF96B-2DF2-4ADD-B8D3-1660A6B06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46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1C74-F962-4683-9520-2A7A9E1238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4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1C74-F962-4683-9520-2A7A9E1238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76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1C74-F962-4683-9520-2A7A9E1238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4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1C74-F962-4683-9520-2A7A9E1238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53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1C74-F962-4683-9520-2A7A9E1238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53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1C74-F962-4683-9520-2A7A9E1238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59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1C74-F962-4683-9520-2A7A9E1238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32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1C74-F962-4683-9520-2A7A9E12382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38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deenreise-blog.de/#:~:text=Mittlerweile%20findet%20sich%20auf%20dem%20Blo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enreise-blog.de/#:~:text=Mittlerweile%20findet%20sich%20auf%20dem%20Blog" TargetMode="External"/><Relationship Id="rId7" Type="http://schemas.openxmlformats.org/officeDocument/2006/relationships/hyperlink" Target="https://drive.google.com/file/d/0BwRaLAdDYVR8SVAyRFVaeTQyNFE/view?resourcekey=0-2d-MpuTp0pU3HJ--WlFxW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ideenreise-blog.de/2016/10/spielfeld-herbst-fur-daz.html" TargetMode="External"/><Relationship Id="rId5" Type="http://schemas.openxmlformats.org/officeDocument/2006/relationships/hyperlink" Target="https://ideenreise-blog.de/2015/02/zwei-spielfelder-fur-daz-die-zahlen.html" TargetMode="External"/><Relationship Id="rId4" Type="http://schemas.openxmlformats.org/officeDocument/2006/relationships/hyperlink" Target="https://ideenreise-blog.de/2015/04/spielfelder-farben-und-schulmateri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7239A-B532-75A5-697A-DC5E2B86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143233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fr-FR" dirty="0"/>
              <a:t>Diaporama</a:t>
            </a:r>
            <a:br>
              <a:rPr lang="fr-FR" dirty="0"/>
            </a:br>
            <a:r>
              <a:rPr lang="fr-FR" dirty="0"/>
              <a:t>Langues étrangères</a:t>
            </a:r>
            <a:br>
              <a:rPr lang="fr-FR" dirty="0"/>
            </a:br>
            <a:br>
              <a:rPr lang="fr-FR" dirty="0"/>
            </a:br>
            <a:br>
              <a:rPr lang="fr-FR"/>
            </a:br>
            <a:r>
              <a:rPr lang="fr-FR"/>
              <a:t>ressources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86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/>
          <a:lstStyle/>
          <a:p>
            <a:r>
              <a:rPr lang="fr-FR" dirty="0"/>
              <a:t>Langues étrangères : un site en particulier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9C485F-5A6D-61A7-F554-84AD0186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30" y="1352549"/>
            <a:ext cx="7275119" cy="51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5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/>
          <a:lstStyle/>
          <a:p>
            <a:r>
              <a:rPr lang="fr-FR" dirty="0"/>
              <a:t>Langues étrangères : un site en particulier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A53A4D-AC14-A0A3-007E-D53A6787E4FC}"/>
              </a:ext>
            </a:extLst>
          </p:cNvPr>
          <p:cNvSpPr txBox="1"/>
          <p:nvPr/>
        </p:nvSpPr>
        <p:spPr>
          <a:xfrm>
            <a:off x="581192" y="1562100"/>
            <a:ext cx="112107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sz="2400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de-DE" sz="2400" dirty="0">
                <a:hlinkClick r:id="rId3"/>
              </a:rPr>
              <a:t> </a:t>
            </a:r>
            <a:r>
              <a:rPr lang="fr-FR" sz="2400" dirty="0"/>
              <a:t>jeux de dés sous forme de plateaux : </a:t>
            </a:r>
            <a:r>
              <a:rPr lang="fr-FR" sz="2400" b="1" dirty="0" err="1"/>
              <a:t>Würfelspiele</a:t>
            </a:r>
            <a:endParaRPr lang="fr-FR" sz="2400" b="1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fr-FR" sz="2400" dirty="0"/>
              <a:t> jeux de dés pour le vocabulaire : </a:t>
            </a:r>
            <a:r>
              <a:rPr lang="fr-FR" sz="2400" b="1" dirty="0" err="1"/>
              <a:t>Würfelduett</a:t>
            </a:r>
            <a:r>
              <a:rPr lang="fr-FR" sz="2400" dirty="0"/>
              <a:t> 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sz="2400" dirty="0"/>
              <a:t> cartes pour le programme de la journée + étiquettes différentes langues : </a:t>
            </a:r>
            <a:r>
              <a:rPr lang="fr-FR" sz="2400" b="1" dirty="0" err="1"/>
              <a:t>Fächerschilder</a:t>
            </a:r>
            <a:endParaRPr lang="fr-FR" sz="2400" b="1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fr-FR" sz="2400" dirty="0"/>
              <a:t> images type "Chercher Charlie" : </a:t>
            </a:r>
            <a:r>
              <a:rPr lang="fr-FR" sz="2400" b="1" dirty="0" err="1"/>
              <a:t>Wimmelbilder</a:t>
            </a:r>
            <a:endParaRPr lang="fr-FR" sz="2400" b="1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fr-FR" sz="2400" dirty="0"/>
              <a:t> consignes : </a:t>
            </a:r>
            <a:r>
              <a:rPr lang="fr-FR" sz="2400" b="1" dirty="0" err="1"/>
              <a:t>Signalkarten</a:t>
            </a:r>
            <a:endParaRPr lang="de-DE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237645-C483-A5D4-D0DC-3A051E22F5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469" t="15538" r="20156" b="10219"/>
          <a:stretch/>
        </p:blipFill>
        <p:spPr>
          <a:xfrm>
            <a:off x="520050" y="4374476"/>
            <a:ext cx="3174947" cy="223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50C1D8-CEF5-AAB4-EFED-0B1C87AF27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642" t="24988" r="31642" b="28045"/>
          <a:stretch/>
        </p:blipFill>
        <p:spPr>
          <a:xfrm>
            <a:off x="4441370" y="4374476"/>
            <a:ext cx="3103438" cy="2232000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71E593-6732-8628-86F8-563E9B9CB6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031" t="19707" r="23125" b="14705"/>
          <a:stretch/>
        </p:blipFill>
        <p:spPr>
          <a:xfrm>
            <a:off x="8291181" y="4374476"/>
            <a:ext cx="3319626" cy="2232000"/>
          </a:xfrm>
          <a:prstGeom prst="rect">
            <a:avLst/>
          </a:prstGeom>
          <a:ln>
            <a:solidFill>
              <a:srgbClr val="FF6699"/>
            </a:solidFill>
          </a:ln>
        </p:spPr>
      </p:pic>
    </p:spTree>
    <p:extLst>
      <p:ext uri="{BB962C8B-B14F-4D97-AF65-F5344CB8AC3E}">
        <p14:creationId xmlns:p14="http://schemas.microsoft.com/office/powerpoint/2010/main" val="71193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>
            <a:normAutofit fontScale="90000"/>
          </a:bodyPr>
          <a:lstStyle/>
          <a:p>
            <a:r>
              <a:rPr lang="fr-FR" dirty="0"/>
              <a:t>Langues étrangères : focus sur les ressources </a:t>
            </a:r>
            <a:r>
              <a:rPr lang="fr-FR" dirty="0" err="1"/>
              <a:t>eduscol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C25928-1DF9-2759-95AA-C990886EB3B5}"/>
              </a:ext>
            </a:extLst>
          </p:cNvPr>
          <p:cNvSpPr txBox="1"/>
          <p:nvPr/>
        </p:nvSpPr>
        <p:spPr>
          <a:xfrm>
            <a:off x="581192" y="1497515"/>
            <a:ext cx="81246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400" b="1" u="sng" dirty="0"/>
              <a:t>Le guide des classes de cycle 1</a:t>
            </a:r>
          </a:p>
          <a:p>
            <a:endParaRPr lang="fr-FR" sz="2400" dirty="0"/>
          </a:p>
          <a:p>
            <a:pPr algn="just"/>
            <a:r>
              <a:rPr lang="fr-FR" sz="2400" b="1" dirty="0"/>
              <a:t>Contenu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u="sng" dirty="0"/>
              <a:t>Partie 1 :</a:t>
            </a:r>
            <a:r>
              <a:rPr lang="fr-FR" sz="2400" dirty="0"/>
              <a:t> enjeux = ouverture à la pluralité des langues et découverte singulière d’une langue, transversalité sur les 5 domaines d’apprentissage, principes de base du développement du langage oral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u="sng" dirty="0"/>
              <a:t>Partie 2 :</a:t>
            </a:r>
            <a:r>
              <a:rPr lang="fr-FR" sz="2400" dirty="0"/>
              <a:t> situations et démarches pour la mise en œuvre, (organisation, formes de travail, outils, liste de jeux)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u="sng" dirty="0"/>
              <a:t>Partie 3 :</a:t>
            </a:r>
            <a:r>
              <a:rPr lang="fr-FR" sz="2400" dirty="0"/>
              <a:t> scénarii par thème : domaines traités, objectifs visés, éléments de progressivité sur le cycle, pistes, ressources en lien (séquences, séances, pistes audio, capsules vidéo, documents authentiques)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F61D03-7118-98DE-D336-57369A56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989" y="1787058"/>
            <a:ext cx="3064912" cy="4320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3360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>
            <a:normAutofit fontScale="90000"/>
          </a:bodyPr>
          <a:lstStyle/>
          <a:p>
            <a:r>
              <a:rPr lang="fr-FR" dirty="0"/>
              <a:t>Langues étrangères : focus sur les ressources </a:t>
            </a:r>
            <a:r>
              <a:rPr lang="fr-FR" dirty="0" err="1"/>
              <a:t>eduscol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C25928-1DF9-2759-95AA-C990886EB3B5}"/>
              </a:ext>
            </a:extLst>
          </p:cNvPr>
          <p:cNvSpPr txBox="1"/>
          <p:nvPr/>
        </p:nvSpPr>
        <p:spPr>
          <a:xfrm>
            <a:off x="581192" y="1497515"/>
            <a:ext cx="81246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400" b="1" u="sng" dirty="0"/>
              <a:t>Le guide des classes des cycles 2 et 3</a:t>
            </a:r>
          </a:p>
          <a:p>
            <a:endParaRPr lang="fr-FR" sz="2400" dirty="0"/>
          </a:p>
          <a:p>
            <a:pPr algn="just"/>
            <a:r>
              <a:rPr lang="fr-FR" sz="2400" b="1" dirty="0"/>
              <a:t>Contenu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u="sng" dirty="0"/>
              <a:t>Partie 1 :</a:t>
            </a:r>
            <a:r>
              <a:rPr lang="fr-FR" sz="2400" dirty="0"/>
              <a:t> pilotage et gestion de parcours d’enseignement en langue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u="sng" dirty="0"/>
              <a:t>Partie 2 :</a:t>
            </a:r>
            <a:r>
              <a:rPr lang="fr-FR" sz="2400" dirty="0"/>
              <a:t> mise en œuvre avec les élèves : dans la classe, l’école, l’établissement,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/>
              <a:t>l’académie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u="sng" dirty="0"/>
              <a:t>Partie 3 :</a:t>
            </a:r>
            <a:r>
              <a:rPr lang="fr-FR" sz="2400" dirty="0"/>
              <a:t> évaluation et valorisation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D47286-2D59-3F7A-1115-C50A2DCA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1728232"/>
            <a:ext cx="305623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5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>
            <a:normAutofit fontScale="90000"/>
          </a:bodyPr>
          <a:lstStyle/>
          <a:p>
            <a:r>
              <a:rPr lang="fr-FR" dirty="0"/>
              <a:t>Langues étrangères : focus sur les ressources </a:t>
            </a:r>
            <a:r>
              <a:rPr lang="fr-FR" dirty="0" err="1"/>
              <a:t>eduscol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2EB0E9-65CC-F86F-DDE1-BD138402E2F4}"/>
              </a:ext>
            </a:extLst>
          </p:cNvPr>
          <p:cNvSpPr txBox="1"/>
          <p:nvPr/>
        </p:nvSpPr>
        <p:spPr>
          <a:xfrm>
            <a:off x="581192" y="1497515"/>
            <a:ext cx="585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400" b="1" u="sng" dirty="0"/>
              <a:t>Des documents d’aide à la programmation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9B4D719-C562-2B14-B0F9-FF93E0DE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375" t="10219" r="21719" b="6309"/>
          <a:stretch/>
        </p:blipFill>
        <p:spPr>
          <a:xfrm>
            <a:off x="744339" y="2106476"/>
            <a:ext cx="3251161" cy="45000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4D870BB-871E-3BD0-0FE1-E6FBE25EC6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219" t="12203" r="22418" b="6308"/>
          <a:stretch/>
        </p:blipFill>
        <p:spPr>
          <a:xfrm>
            <a:off x="4328943" y="2106476"/>
            <a:ext cx="3277008" cy="450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5F8D1D5D-4543-83DE-7055-66F17E02B13D}"/>
              </a:ext>
            </a:extLst>
          </p:cNvPr>
          <p:cNvSpPr txBox="1"/>
          <p:nvPr/>
        </p:nvSpPr>
        <p:spPr>
          <a:xfrm>
            <a:off x="7848934" y="2106476"/>
            <a:ext cx="3943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200" dirty="0"/>
              <a:t>accompagnés de livrets détaillant niveau par niveau </a:t>
            </a:r>
            <a:r>
              <a:rPr lang="fr-FR" sz="2200" b="1" dirty="0"/>
              <a:t>les attendus de fin d’année </a:t>
            </a:r>
            <a:r>
              <a:rPr lang="fr-FR" sz="2200" dirty="0"/>
              <a:t>mais pour le moment que en anglais, adaptation et traductions en cours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articulation</a:t>
            </a:r>
            <a:r>
              <a:rPr lang="fr-FR" sz="2200" dirty="0"/>
              <a:t> : ce que sait faire l’élève, compétences linguistiques et stratégies mobilisées par l’élève, exemples de réussite/activités</a:t>
            </a:r>
          </a:p>
        </p:txBody>
      </p:sp>
    </p:spTree>
    <p:extLst>
      <p:ext uri="{BB962C8B-B14F-4D97-AF65-F5344CB8AC3E}">
        <p14:creationId xmlns:p14="http://schemas.microsoft.com/office/powerpoint/2010/main" val="337541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>
            <a:normAutofit fontScale="90000"/>
          </a:bodyPr>
          <a:lstStyle/>
          <a:p>
            <a:r>
              <a:rPr lang="fr-FR" dirty="0"/>
              <a:t>Langues étrangères : focus sur les ressources </a:t>
            </a:r>
            <a:r>
              <a:rPr lang="fr-FR" dirty="0" err="1"/>
              <a:t>eduscol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2EB0E9-65CC-F86F-DDE1-BD138402E2F4}"/>
              </a:ext>
            </a:extLst>
          </p:cNvPr>
          <p:cNvSpPr txBox="1"/>
          <p:nvPr/>
        </p:nvSpPr>
        <p:spPr>
          <a:xfrm>
            <a:off x="581192" y="1497515"/>
            <a:ext cx="585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400" b="1" u="sng" dirty="0"/>
              <a:t>Des documents d’aide à la programmation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269DE21-A30A-F46B-C0DE-98D3AF6EA4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43" t="16372" r="9062" b="21822"/>
          <a:stretch/>
        </p:blipFill>
        <p:spPr>
          <a:xfrm>
            <a:off x="581192" y="2104146"/>
            <a:ext cx="4320000" cy="24571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A3F7866-959E-6A2A-8465-622EEE2F45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156" t="16095" r="8907" b="37494"/>
          <a:stretch/>
        </p:blipFill>
        <p:spPr>
          <a:xfrm>
            <a:off x="1741250" y="4756630"/>
            <a:ext cx="4320000" cy="18498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61FD6F1-7919-BC3C-92A6-71DA8C18C7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843" t="16928" r="9062" b="10218"/>
          <a:stretch/>
        </p:blipFill>
        <p:spPr>
          <a:xfrm>
            <a:off x="6438900" y="1625550"/>
            <a:ext cx="4320000" cy="289629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48A59E0-63BC-2118-C203-9638C62E07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469" t="16095" r="9063" b="36382"/>
          <a:stretch/>
        </p:blipFill>
        <p:spPr>
          <a:xfrm>
            <a:off x="7290808" y="4676690"/>
            <a:ext cx="4320000" cy="190883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212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>
            <a:normAutofit fontScale="90000"/>
          </a:bodyPr>
          <a:lstStyle/>
          <a:p>
            <a:r>
              <a:rPr lang="fr-FR" dirty="0"/>
              <a:t>Langues étrangères : focus sur les ressources </a:t>
            </a:r>
            <a:r>
              <a:rPr lang="fr-FR" dirty="0" err="1"/>
              <a:t>eduscol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2EB0E9-65CC-F86F-DDE1-BD138402E2F4}"/>
              </a:ext>
            </a:extLst>
          </p:cNvPr>
          <p:cNvSpPr txBox="1"/>
          <p:nvPr/>
        </p:nvSpPr>
        <p:spPr>
          <a:xfrm>
            <a:off x="581192" y="1497515"/>
            <a:ext cx="52765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Déclinaisons culturelles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b="1" dirty="0"/>
              <a:t>Par thème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F5050"/>
                </a:solidFill>
              </a:rPr>
              <a:t>Au cycle 2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L’enfant / La classe / L’univers enfantin /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CC66"/>
                </a:solidFill>
              </a:rPr>
              <a:t>Au cycle 3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La personne et la vie quotidienne / Des repères géographiques, historiques et culturels des villes, pays et régions dont on étudie la langue / l’imaginaire</a:t>
            </a:r>
          </a:p>
          <a:p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A0D346-66C4-3337-9558-951918BD4E46}"/>
              </a:ext>
            </a:extLst>
          </p:cNvPr>
          <p:cNvSpPr txBox="1"/>
          <p:nvPr/>
        </p:nvSpPr>
        <p:spPr>
          <a:xfrm>
            <a:off x="6334292" y="1528180"/>
            <a:ext cx="52765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Déclinaisons linguistiques</a:t>
            </a:r>
          </a:p>
          <a:p>
            <a:endParaRPr lang="fr-FR" sz="1200" dirty="0"/>
          </a:p>
          <a:p>
            <a:r>
              <a:rPr lang="fr-FR" sz="2400" b="1" dirty="0"/>
              <a:t>- Selon les 5 domaines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Ecouter et comprendre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Lire et comprendre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Parler en continu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Ecrire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Réagir et dialoguer</a:t>
            </a:r>
          </a:p>
          <a:p>
            <a:pPr marL="342900" indent="-342900">
              <a:buFontTx/>
              <a:buChar char="-"/>
            </a:pPr>
            <a:r>
              <a:rPr lang="fr-FR" sz="2400" b="1" dirty="0"/>
              <a:t>Articulation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Niveaux selon le CECRL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Connaissances et comp. Associées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Approches culturelles, exemples 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situations et d’activités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Formulations</a:t>
            </a:r>
          </a:p>
        </p:txBody>
      </p:sp>
    </p:spTree>
    <p:extLst>
      <p:ext uri="{BB962C8B-B14F-4D97-AF65-F5344CB8AC3E}">
        <p14:creationId xmlns:p14="http://schemas.microsoft.com/office/powerpoint/2010/main" val="237191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>
            <a:normAutofit fontScale="90000"/>
          </a:bodyPr>
          <a:lstStyle/>
          <a:p>
            <a:r>
              <a:rPr lang="fr-FR" dirty="0"/>
              <a:t>Langues étrangères : focus sur les ressources </a:t>
            </a:r>
            <a:r>
              <a:rPr lang="fr-FR" dirty="0" err="1"/>
              <a:t>eduscol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2EB0E9-65CC-F86F-DDE1-BD138402E2F4}"/>
              </a:ext>
            </a:extLst>
          </p:cNvPr>
          <p:cNvSpPr txBox="1"/>
          <p:nvPr/>
        </p:nvSpPr>
        <p:spPr>
          <a:xfrm>
            <a:off x="581192" y="1497515"/>
            <a:ext cx="585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400" b="1" u="sng" dirty="0"/>
              <a:t>Des documents d’aide à la programmation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F959544-9DA6-F274-B8F3-26873943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615" t="10219" r="21250" b="4144"/>
          <a:stretch/>
        </p:blipFill>
        <p:spPr>
          <a:xfrm>
            <a:off x="1741250" y="2104145"/>
            <a:ext cx="3764200" cy="4405892"/>
          </a:xfrm>
          <a:prstGeom prst="rect">
            <a:avLst/>
          </a:prstGeom>
          <a:ln>
            <a:solidFill>
              <a:srgbClr val="1818F8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09891BB-931B-3646-B130-F662348AC1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593" t="10219" r="18361" b="6309"/>
          <a:stretch/>
        </p:blipFill>
        <p:spPr>
          <a:xfrm>
            <a:off x="6438900" y="1497515"/>
            <a:ext cx="5171908" cy="5051874"/>
          </a:xfrm>
          <a:prstGeom prst="rect">
            <a:avLst/>
          </a:prstGeom>
          <a:ln>
            <a:solidFill>
              <a:srgbClr val="1818F8"/>
            </a:solidFill>
          </a:ln>
        </p:spPr>
      </p:pic>
    </p:spTree>
    <p:extLst>
      <p:ext uri="{BB962C8B-B14F-4D97-AF65-F5344CB8AC3E}">
        <p14:creationId xmlns:p14="http://schemas.microsoft.com/office/powerpoint/2010/main" val="177550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/>
          <a:lstStyle/>
          <a:p>
            <a:r>
              <a:rPr lang="fr-FR" dirty="0"/>
              <a:t>Langues étrangères : un site en particulier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A4ADD7-DCB2-43FF-4C4B-DFC3B6C51B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19" r="1406" b="13316"/>
          <a:stretch/>
        </p:blipFill>
        <p:spPr>
          <a:xfrm>
            <a:off x="643343" y="1657350"/>
            <a:ext cx="10931476" cy="4766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89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7A36-A06C-E2A6-9D2E-7AE53C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/>
          <a:lstStyle/>
          <a:p>
            <a:r>
              <a:rPr lang="fr-FR" dirty="0"/>
              <a:t>Langues étrangères : un site en particulier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C3B7D-0BFB-44D4-DF0B-0C35E02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09/05/2025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A53A4D-AC14-A0A3-007E-D53A6787E4FC}"/>
              </a:ext>
            </a:extLst>
          </p:cNvPr>
          <p:cNvSpPr txBox="1"/>
          <p:nvPr/>
        </p:nvSpPr>
        <p:spPr>
          <a:xfrm>
            <a:off x="581192" y="1562100"/>
            <a:ext cx="112107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/>
              <a:t>« Ideenreise-blog.de » :</a:t>
            </a:r>
            <a:r>
              <a:rPr lang="fr-FR" sz="2400" b="1" dirty="0"/>
              <a:t> </a:t>
            </a:r>
            <a:r>
              <a:rPr lang="fr-FR" sz="2400" dirty="0"/>
              <a:t>matériel en allemand par une PE allemande, dessins soignés et en couleur, plus de 50 plateaux de jeux, à imprimer, par thématique </a:t>
            </a:r>
          </a:p>
          <a:p>
            <a:pPr algn="just"/>
            <a:r>
              <a:rPr lang="de-DE" sz="2400" dirty="0">
                <a:hlinkClick r:id="rId3"/>
              </a:rPr>
              <a:t> Ideenreise - Blog | Innovativ- kreativ: Material für die Grundschule</a:t>
            </a:r>
            <a:endParaRPr lang="de-DE" sz="2400" dirty="0"/>
          </a:p>
          <a:p>
            <a:pPr algn="just"/>
            <a:endParaRPr lang="de-DE" sz="2400" dirty="0"/>
          </a:p>
          <a:p>
            <a:pPr algn="just"/>
            <a:endParaRPr lang="fr-FR" sz="1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dirty="0"/>
              <a:t>Mots clés : </a:t>
            </a:r>
            <a:r>
              <a:rPr lang="fr-FR" sz="2400" b="1" dirty="0">
                <a:solidFill>
                  <a:srgbClr val="FF0000"/>
                </a:solidFill>
              </a:rPr>
              <a:t>Spielfeld</a:t>
            </a:r>
            <a:r>
              <a:rPr lang="fr-FR" sz="2400" dirty="0"/>
              <a:t> (plateau de jeu) + </a:t>
            </a:r>
            <a:r>
              <a:rPr lang="fr-FR" sz="2400" b="1" dirty="0">
                <a:solidFill>
                  <a:srgbClr val="FF0000"/>
                </a:solidFill>
              </a:rPr>
              <a:t>DAZ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(allemand langue 2) + </a:t>
            </a:r>
            <a:r>
              <a:rPr lang="fr-FR" sz="2400" b="1" dirty="0">
                <a:solidFill>
                  <a:srgbClr val="FF0000"/>
                </a:solidFill>
              </a:rPr>
              <a:t>mot du thème en allemand</a:t>
            </a:r>
            <a:endParaRPr lang="de-DE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400" b="1" dirty="0" err="1"/>
              <a:t>Exemples</a:t>
            </a:r>
            <a:r>
              <a:rPr lang="de-DE" sz="2400" b="1" dirty="0"/>
              <a:t> :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de-DE" sz="2400" dirty="0"/>
              <a:t> Farben und Schulmaterial : </a:t>
            </a:r>
            <a:r>
              <a:rPr lang="de-DE" sz="2400" dirty="0">
                <a:hlinkClick r:id="rId4"/>
              </a:rPr>
              <a:t>Ideenreise - Blog | Spielfelder „Farben“ und „Schulmaterial“ für DAZ</a:t>
            </a:r>
            <a:endParaRPr lang="de-DE" sz="2400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de-DE" sz="2400" dirty="0"/>
              <a:t> Zahlen bis 10 und bis 20 : </a:t>
            </a:r>
            <a:r>
              <a:rPr lang="de-DE" sz="2400" dirty="0">
                <a:hlinkClick r:id="rId5"/>
              </a:rPr>
              <a:t>Ideenreise - Blog | Zwei Spielfelder für DAZ (Die Zahlen)</a:t>
            </a:r>
            <a:endParaRPr lang="de-DE" sz="2400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de-DE" sz="2400" dirty="0"/>
              <a:t> für den Herbst : </a:t>
            </a:r>
            <a:r>
              <a:rPr lang="de-DE" sz="2400" dirty="0">
                <a:hlinkClick r:id="rId6"/>
              </a:rPr>
              <a:t>Ideenreise - Blog | Spielfeld „Herbst“ für DaZ</a:t>
            </a:r>
            <a:endParaRPr lang="de-DE" sz="2400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de-DE" sz="2400" dirty="0"/>
              <a:t> für den Winter : </a:t>
            </a:r>
            <a:r>
              <a:rPr lang="de-DE" sz="2400" dirty="0" err="1"/>
              <a:t>actions</a:t>
            </a:r>
            <a:r>
              <a:rPr lang="de-DE" sz="2400" dirty="0"/>
              <a:t> en </a:t>
            </a:r>
            <a:r>
              <a:rPr lang="de-DE" sz="2400" dirty="0" err="1"/>
              <a:t>hiver</a:t>
            </a:r>
            <a:r>
              <a:rPr lang="de-DE" sz="2400" dirty="0"/>
              <a:t> + </a:t>
            </a:r>
            <a:r>
              <a:rPr lang="de-DE" sz="2400" dirty="0" err="1"/>
              <a:t>habits</a:t>
            </a:r>
            <a:r>
              <a:rPr lang="de-DE" sz="2400" dirty="0"/>
              <a:t> </a:t>
            </a:r>
            <a:r>
              <a:rPr lang="de-DE" sz="2400" dirty="0" err="1"/>
              <a:t>d'hiver</a:t>
            </a:r>
            <a:r>
              <a:rPr lang="de-DE" sz="2400" dirty="0"/>
              <a:t> : </a:t>
            </a:r>
            <a:r>
              <a:rPr lang="de-DE" sz="2400" dirty="0" err="1">
                <a:hlinkClick r:id="rId7"/>
              </a:rPr>
              <a:t>Spielfeld_Winter</a:t>
            </a:r>
            <a:r>
              <a:rPr lang="de-DE" sz="2400" dirty="0">
                <a:hlinkClick r:id="rId7"/>
              </a:rPr>
              <a:t> TätigkeitenKleidung_DaZ.pdf - Google Drive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27297339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7</TotalTime>
  <Words>604</Words>
  <Application>Microsoft Office PowerPoint</Application>
  <PresentationFormat>Grand écran</PresentationFormat>
  <Paragraphs>85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Aptos</vt:lpstr>
      <vt:lpstr>Arial</vt:lpstr>
      <vt:lpstr>Symbol</vt:lpstr>
      <vt:lpstr>Tw Cen MT</vt:lpstr>
      <vt:lpstr>Wingdings</vt:lpstr>
      <vt:lpstr>Ronds dans l’eau</vt:lpstr>
      <vt:lpstr>Diaporama Langues étrangères   ressources </vt:lpstr>
      <vt:lpstr>Langues étrangères : focus sur les ressources eduscol</vt:lpstr>
      <vt:lpstr>Langues étrangères : focus sur les ressources eduscol</vt:lpstr>
      <vt:lpstr>Langues étrangères : focus sur les ressources eduscol</vt:lpstr>
      <vt:lpstr>Langues étrangères : focus sur les ressources eduscol</vt:lpstr>
      <vt:lpstr>Langues étrangères : focus sur les ressources eduscol</vt:lpstr>
      <vt:lpstr>Langues étrangères : focus sur les ressources eduscol</vt:lpstr>
      <vt:lpstr>Langues étrangères : un site en particulier</vt:lpstr>
      <vt:lpstr>Langues étrangères : un site en particulier</vt:lpstr>
      <vt:lpstr>Langues étrangères : un site en particulier</vt:lpstr>
      <vt:lpstr>Langues étrangères : un site en particulier</vt:lpstr>
    </vt:vector>
  </TitlesOfParts>
  <Company>Academie Grand 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Franck Horand</dc:creator>
  <cp:lastModifiedBy>Franck Horand</cp:lastModifiedBy>
  <cp:revision>1</cp:revision>
  <dcterms:created xsi:type="dcterms:W3CDTF">2025-05-09T12:49:00Z</dcterms:created>
  <dcterms:modified xsi:type="dcterms:W3CDTF">2025-05-09T12:56:41Z</dcterms:modified>
</cp:coreProperties>
</file>